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66" r:id="rId4"/>
    <p:sldId id="267" r:id="rId5"/>
    <p:sldId id="314" r:id="rId6"/>
    <p:sldId id="315" r:id="rId7"/>
    <p:sldId id="312" r:id="rId8"/>
    <p:sldId id="310" r:id="rId9"/>
    <p:sldId id="313" r:id="rId10"/>
    <p:sldId id="307" r:id="rId11"/>
    <p:sldId id="300" r:id="rId12"/>
    <p:sldId id="309" r:id="rId13"/>
    <p:sldId id="271" r:id="rId14"/>
    <p:sldId id="265" r:id="rId15"/>
    <p:sldId id="298"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15" autoAdjust="0"/>
    <p:restoredTop sz="94545"/>
  </p:normalViewPr>
  <p:slideViewPr>
    <p:cSldViewPr snapToGrid="0">
      <p:cViewPr varScale="1">
        <p:scale>
          <a:sx n="79" d="100"/>
          <a:sy n="79" d="100"/>
        </p:scale>
        <p:origin x="113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4/10/2024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4/10/2024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4/10/2024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45629205"/>
              </p:ext>
            </p:extLst>
          </p:nvPr>
        </p:nvGraphicFramePr>
        <p:xfrm>
          <a:off x="514819" y="1447856"/>
          <a:ext cx="5820511" cy="289560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3200" kern="1200" dirty="0">
                          <a:solidFill>
                            <a:srgbClr val="000000"/>
                          </a:solidFill>
                          <a:effectLst/>
                          <a:latin typeface="+mj-lt"/>
                          <a:ea typeface="+mn-ea"/>
                          <a:cs typeface="+mn-cs"/>
                        </a:rPr>
                        <a:t>In small groups, read carefully the scenarios on the next two slides. </a:t>
                      </a:r>
                    </a:p>
                    <a:p>
                      <a:pPr algn="l"/>
                      <a:endParaRPr lang="en-GB" sz="3200" kern="1200" dirty="0">
                        <a:solidFill>
                          <a:srgbClr val="000000"/>
                        </a:solidFill>
                        <a:effectLst/>
                        <a:latin typeface="+mj-lt"/>
                        <a:ea typeface="+mn-ea"/>
                        <a:cs typeface="+mn-cs"/>
                      </a:endParaRPr>
                    </a:p>
                    <a:p>
                      <a:pPr algn="l"/>
                      <a:r>
                        <a:rPr lang="en-GB" sz="3200" kern="1200" dirty="0">
                          <a:solidFill>
                            <a:srgbClr val="000000"/>
                          </a:solidFill>
                          <a:effectLst/>
                          <a:latin typeface="+mj-lt"/>
                          <a:ea typeface="+mn-ea"/>
                          <a:cs typeface="+mn-cs"/>
                        </a:rPr>
                        <a:t>Together, try and decide if you think it is bullying or not. </a:t>
                      </a:r>
                    </a:p>
                    <a:p>
                      <a:pPr algn="l"/>
                      <a:endParaRPr lang="en-GB" sz="2400"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0A7CEC6C-F887-3945-8877-ECD33DDD6EF4}"/>
              </a:ext>
            </a:extLst>
          </p:cNvPr>
          <p:cNvPicPr>
            <a:picLocks noChangeAspect="1"/>
          </p:cNvPicPr>
          <p:nvPr/>
        </p:nvPicPr>
        <p:blipFill>
          <a:blip r:embed="rId2"/>
          <a:stretch>
            <a:fillRect/>
          </a:stretch>
        </p:blipFill>
        <p:spPr>
          <a:xfrm>
            <a:off x="7482639" y="1447856"/>
            <a:ext cx="1363137" cy="3327658"/>
          </a:xfrm>
          <a:prstGeom prst="rect">
            <a:avLst/>
          </a:prstGeom>
        </p:spPr>
      </p:pic>
      <p:pic>
        <p:nvPicPr>
          <p:cNvPr id="6" name="Picture 5">
            <a:extLst>
              <a:ext uri="{FF2B5EF4-FFF2-40B4-BE49-F238E27FC236}">
                <a16:creationId xmlns:a16="http://schemas.microsoft.com/office/drawing/2014/main" id="{78374A5A-4934-134D-817A-DA940B38F89D}"/>
              </a:ext>
            </a:extLst>
          </p:cNvPr>
          <p:cNvPicPr>
            <a:picLocks noChangeAspect="1"/>
          </p:cNvPicPr>
          <p:nvPr/>
        </p:nvPicPr>
        <p:blipFill>
          <a:blip r:embed="rId3"/>
          <a:stretch>
            <a:fillRect/>
          </a:stretch>
        </p:blipFill>
        <p:spPr>
          <a:xfrm>
            <a:off x="9036050" y="1447856"/>
            <a:ext cx="1871436" cy="3270088"/>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a:extLst>
              <a:ext uri="{FF2B5EF4-FFF2-40B4-BE49-F238E27FC236}">
                <a16:creationId xmlns:a16="http://schemas.microsoft.com/office/drawing/2014/main" id="{2F28355D-8321-904D-BB16-19063079FF2A}"/>
              </a:ext>
            </a:extLst>
          </p:cNvPr>
          <p:cNvSpPr/>
          <p:nvPr/>
        </p:nvSpPr>
        <p:spPr>
          <a:xfrm>
            <a:off x="312293" y="1657792"/>
            <a:ext cx="6096000" cy="3108543"/>
          </a:xfrm>
          <a:prstGeom prst="rect">
            <a:avLst/>
          </a:prstGeom>
        </p:spPr>
        <p:txBody>
          <a:bodyPr>
            <a:spAutoFit/>
          </a:bodyPr>
          <a:lstStyle/>
          <a:p>
            <a:r>
              <a:rPr lang="en-AU" sz="3200" dirty="0">
                <a:latin typeface="+mj-lt"/>
              </a:rPr>
              <a:t>John asks Luke to go to the movies with him but he says no because he is already going with his two friends.</a:t>
            </a:r>
          </a:p>
          <a:p>
            <a:endParaRPr lang="en-AU" dirty="0">
              <a:latin typeface="Helvetica" pitchFamily="2" charset="0"/>
            </a:endParaRPr>
          </a:p>
          <a:p>
            <a:endParaRPr lang="en-AU" dirty="0">
              <a:latin typeface="Helvetica" pitchFamily="2" charset="0"/>
            </a:endParaRPr>
          </a:p>
          <a:p>
            <a:r>
              <a:rPr lang="en-AU" sz="3200" b="1" dirty="0">
                <a:latin typeface="Helvetica" pitchFamily="2" charset="0"/>
              </a:rPr>
              <a:t>Is this an example of bullying?</a:t>
            </a:r>
            <a:endParaRPr lang="en-AU" sz="3200" b="1" dirty="0">
              <a:effectLst/>
              <a:latin typeface="Helvetica" pitchFamily="2" charset="0"/>
            </a:endParaRPr>
          </a:p>
        </p:txBody>
      </p:sp>
      <p:pic>
        <p:nvPicPr>
          <p:cNvPr id="8" name="Picture 7">
            <a:extLst>
              <a:ext uri="{FF2B5EF4-FFF2-40B4-BE49-F238E27FC236}">
                <a16:creationId xmlns:a16="http://schemas.microsoft.com/office/drawing/2014/main" id="{0C74AC18-DE97-CB45-BD00-D88E78A4685A}"/>
              </a:ext>
            </a:extLst>
          </p:cNvPr>
          <p:cNvPicPr>
            <a:picLocks noChangeAspect="1"/>
          </p:cNvPicPr>
          <p:nvPr/>
        </p:nvPicPr>
        <p:blipFill>
          <a:blip r:embed="rId2"/>
          <a:stretch>
            <a:fillRect/>
          </a:stretch>
        </p:blipFill>
        <p:spPr>
          <a:xfrm>
            <a:off x="6750720" y="1657792"/>
            <a:ext cx="5120044" cy="3409949"/>
          </a:xfrm>
          <a:prstGeom prst="rect">
            <a:avLst/>
          </a:prstGeom>
        </p:spPr>
      </p:pic>
    </p:spTree>
    <p:extLst>
      <p:ext uri="{BB962C8B-B14F-4D97-AF65-F5344CB8AC3E}">
        <p14:creationId xmlns:p14="http://schemas.microsoft.com/office/powerpoint/2010/main" val="1463556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ectangle 8">
            <a:extLst>
              <a:ext uri="{FF2B5EF4-FFF2-40B4-BE49-F238E27FC236}">
                <a16:creationId xmlns:a16="http://schemas.microsoft.com/office/drawing/2014/main" id="{AE10E6CC-BB1B-8B4A-9F94-4D8FEAE51998}"/>
              </a:ext>
            </a:extLst>
          </p:cNvPr>
          <p:cNvSpPr/>
          <p:nvPr/>
        </p:nvSpPr>
        <p:spPr>
          <a:xfrm>
            <a:off x="312293" y="1409425"/>
            <a:ext cx="6096000" cy="4031873"/>
          </a:xfrm>
          <a:prstGeom prst="rect">
            <a:avLst/>
          </a:prstGeom>
        </p:spPr>
        <p:txBody>
          <a:bodyPr>
            <a:spAutoFit/>
          </a:bodyPr>
          <a:lstStyle/>
          <a:p>
            <a:r>
              <a:rPr lang="en-AU" sz="3200" dirty="0">
                <a:latin typeface="+mj-lt"/>
              </a:rPr>
              <a:t>Every time Jason takes a test, James tries to copy and then gets angry with Jason if he doesn’t let him. James then tells the teacher that Jason is copying him. </a:t>
            </a:r>
          </a:p>
          <a:p>
            <a:endParaRPr lang="en-AU" sz="3200" dirty="0">
              <a:latin typeface="+mj-lt"/>
            </a:endParaRPr>
          </a:p>
          <a:p>
            <a:endParaRPr lang="en-AU" sz="3200" dirty="0">
              <a:latin typeface="+mj-lt"/>
            </a:endParaRPr>
          </a:p>
          <a:p>
            <a:r>
              <a:rPr lang="en-AU" sz="3200" b="1" dirty="0">
                <a:latin typeface="+mj-lt"/>
              </a:rPr>
              <a:t>Is this an example of bullying?</a:t>
            </a:r>
            <a:endParaRPr lang="en-AU" sz="3200" b="1" dirty="0">
              <a:effectLst/>
              <a:latin typeface="+mj-lt"/>
            </a:endParaRPr>
          </a:p>
        </p:txBody>
      </p:sp>
      <p:pic>
        <p:nvPicPr>
          <p:cNvPr id="10" name="Picture 9">
            <a:extLst>
              <a:ext uri="{FF2B5EF4-FFF2-40B4-BE49-F238E27FC236}">
                <a16:creationId xmlns:a16="http://schemas.microsoft.com/office/drawing/2014/main" id="{2A3C0E19-B9AD-414B-B4ED-85F7641B80AA}"/>
              </a:ext>
            </a:extLst>
          </p:cNvPr>
          <p:cNvPicPr>
            <a:picLocks noChangeAspect="1"/>
          </p:cNvPicPr>
          <p:nvPr/>
        </p:nvPicPr>
        <p:blipFill>
          <a:blip r:embed="rId2"/>
          <a:stretch>
            <a:fillRect/>
          </a:stretch>
        </p:blipFill>
        <p:spPr>
          <a:xfrm>
            <a:off x="9142255" y="1956532"/>
            <a:ext cx="2344594" cy="3209404"/>
          </a:xfrm>
          <a:prstGeom prst="rect">
            <a:avLst/>
          </a:prstGeom>
        </p:spPr>
      </p:pic>
      <p:pic>
        <p:nvPicPr>
          <p:cNvPr id="6" name="Picture 5">
            <a:extLst>
              <a:ext uri="{FF2B5EF4-FFF2-40B4-BE49-F238E27FC236}">
                <a16:creationId xmlns:a16="http://schemas.microsoft.com/office/drawing/2014/main" id="{5DD4EEA8-A9B4-4A44-90C2-5602F6FEC98E}"/>
              </a:ext>
            </a:extLst>
          </p:cNvPr>
          <p:cNvPicPr>
            <a:picLocks noChangeAspect="1"/>
          </p:cNvPicPr>
          <p:nvPr/>
        </p:nvPicPr>
        <p:blipFill>
          <a:blip r:embed="rId3"/>
          <a:stretch>
            <a:fillRect/>
          </a:stretch>
        </p:blipFill>
        <p:spPr>
          <a:xfrm>
            <a:off x="7114515" y="1447856"/>
            <a:ext cx="2133001" cy="3727139"/>
          </a:xfrm>
          <a:prstGeom prst="rect">
            <a:avLst/>
          </a:prstGeom>
        </p:spPr>
      </p:pic>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1205672"/>
            <a:ext cx="3182144" cy="3985706"/>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dirty="0">
                <a:latin typeface="+mj-lt"/>
              </a:rPr>
              <a:t>Cut out the scenarios provided and decide if they go into the “Bullying” column or the ”Conflict” column. </a:t>
            </a:r>
          </a:p>
          <a:p>
            <a:endParaRPr lang="en-GB" sz="2300" dirty="0">
              <a:latin typeface="+mj-lt"/>
            </a:endParaRPr>
          </a:p>
          <a:p>
            <a:r>
              <a:rPr lang="en-GB" sz="2300" dirty="0">
                <a:latin typeface="+mj-lt"/>
              </a:rPr>
              <a:t>When everyone has finished, as a class share your responses and discuss why you have decided on your answers. </a:t>
            </a:r>
          </a:p>
        </p:txBody>
      </p:sp>
      <p:pic>
        <p:nvPicPr>
          <p:cNvPr id="9" name="Picture 8">
            <a:extLst>
              <a:ext uri="{FF2B5EF4-FFF2-40B4-BE49-F238E27FC236}">
                <a16:creationId xmlns:a16="http://schemas.microsoft.com/office/drawing/2014/main" id="{22D7C8DA-312D-2840-9E96-36E9017BE960}"/>
              </a:ext>
            </a:extLst>
          </p:cNvPr>
          <p:cNvPicPr>
            <a:picLocks noChangeAspect="1"/>
          </p:cNvPicPr>
          <p:nvPr/>
        </p:nvPicPr>
        <p:blipFill>
          <a:blip r:embed="rId2"/>
          <a:stretch>
            <a:fillRect/>
          </a:stretch>
        </p:blipFill>
        <p:spPr>
          <a:xfrm>
            <a:off x="7815356" y="412750"/>
            <a:ext cx="4006368" cy="5458114"/>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09AEBBE4-B395-F745-9EA8-BB1B483FAC67}"/>
              </a:ext>
            </a:extLst>
          </p:cNvPr>
          <p:cNvPicPr>
            <a:picLocks noChangeAspect="1"/>
          </p:cNvPicPr>
          <p:nvPr/>
        </p:nvPicPr>
        <p:blipFill>
          <a:blip r:embed="rId3"/>
          <a:stretch>
            <a:fillRect/>
          </a:stretch>
        </p:blipFill>
        <p:spPr>
          <a:xfrm>
            <a:off x="3595890" y="412750"/>
            <a:ext cx="4056241" cy="54581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24872" y="1594241"/>
            <a:ext cx="5203614" cy="34163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How do we know if bullying is taking place? </a:t>
            </a:r>
          </a:p>
          <a:p>
            <a:endParaRPr lang="en-GB" sz="2400" dirty="0">
              <a:solidFill>
                <a:srgbClr val="000000"/>
              </a:solidFill>
              <a:latin typeface="+mj-lt"/>
            </a:endParaRPr>
          </a:p>
          <a:p>
            <a:r>
              <a:rPr lang="en-GB" sz="2400" dirty="0">
                <a:solidFill>
                  <a:srgbClr val="000000"/>
                </a:solidFill>
                <a:latin typeface="+mj-lt"/>
              </a:rPr>
              <a:t>True or False? </a:t>
            </a:r>
          </a:p>
          <a:p>
            <a:r>
              <a:rPr lang="en-GB" sz="2400" dirty="0">
                <a:solidFill>
                  <a:srgbClr val="000000"/>
                </a:solidFill>
                <a:latin typeface="+mj-lt"/>
              </a:rPr>
              <a:t>Bullying is </a:t>
            </a:r>
            <a:r>
              <a:rPr lang="en-GB" sz="2400" b="1" dirty="0">
                <a:solidFill>
                  <a:srgbClr val="000000"/>
                </a:solidFill>
                <a:latin typeface="+mj-lt"/>
              </a:rPr>
              <a:t>NEVER </a:t>
            </a:r>
            <a:r>
              <a:rPr lang="en-GB" sz="2400" dirty="0">
                <a:solidFill>
                  <a:srgbClr val="000000"/>
                </a:solidFill>
                <a:latin typeface="+mj-lt"/>
              </a:rPr>
              <a:t>okay! </a:t>
            </a:r>
          </a:p>
          <a:p>
            <a:r>
              <a:rPr lang="en-GB" sz="2400" dirty="0">
                <a:solidFill>
                  <a:srgbClr val="000000"/>
                </a:solidFill>
                <a:latin typeface="+mj-lt"/>
              </a:rPr>
              <a:t>Hands on your head for true or arms crossed for false.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36381" y="2104068"/>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93637" y="1940828"/>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91492" y="1990431"/>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896308"/>
            <a:ext cx="11848563" cy="4616648"/>
          </a:xfrm>
          <a:prstGeom prst="rect">
            <a:avLst/>
          </a:prstGeom>
          <a:ln w="25400">
            <a:solidFill>
              <a:schemeClr val="accent5"/>
            </a:solidFill>
          </a:ln>
        </p:spPr>
        <p:txBody>
          <a:bodyPr wrap="square">
            <a:spAutoFit/>
          </a:bodyPr>
          <a:lstStyle/>
          <a:p>
            <a:r>
              <a:rPr lang="en-AU" sz="2000" b="1" dirty="0"/>
              <a:t>KS1 Learning opportunities in Relationships</a:t>
            </a:r>
          </a:p>
          <a:p>
            <a:r>
              <a:rPr lang="en-AU" i="1" dirty="0"/>
              <a:t>Pupils learn... </a:t>
            </a:r>
          </a:p>
          <a:p>
            <a:endParaRPr lang="en-AU" i="1" dirty="0"/>
          </a:p>
          <a:p>
            <a:r>
              <a:rPr lang="en-AU" b="1" dirty="0"/>
              <a:t>R10. </a:t>
            </a:r>
            <a:r>
              <a:rPr lang="en-AU" sz="2000" dirty="0"/>
              <a:t>that bodies and feelings can be hurt by words and actions; that people can say hurtful things online</a:t>
            </a:r>
          </a:p>
          <a:p>
            <a:r>
              <a:rPr lang="en-AU" sz="2000" b="1" dirty="0">
                <a:effectLst/>
              </a:rPr>
              <a:t>R11. </a:t>
            </a:r>
            <a:r>
              <a:rPr lang="en-AU" sz="2000" dirty="0">
                <a:effectLst/>
              </a:rPr>
              <a:t>about how people may feel if they experience hurtful behaviour or bullying</a:t>
            </a:r>
          </a:p>
          <a:p>
            <a:r>
              <a:rPr lang="en-AU" sz="2000" b="1" dirty="0"/>
              <a:t>R12. </a:t>
            </a:r>
            <a:r>
              <a:rPr lang="en-AU" sz="2000" dirty="0"/>
              <a:t>that hurtful behaviour (online and offline) including teasing, name calling, bullying and deliberately excluding others is not acceptable; how to report bullying; the importance of telling a trusted adult</a:t>
            </a:r>
          </a:p>
          <a:p>
            <a:endParaRPr lang="en-AU" sz="2000" dirty="0">
              <a:effectLst/>
            </a:endParaRPr>
          </a:p>
          <a:p>
            <a:r>
              <a:rPr lang="en-AU" sz="2000" b="1" dirty="0"/>
              <a:t>KS2 Learning opportunities in Relationships</a:t>
            </a:r>
          </a:p>
          <a:p>
            <a:r>
              <a:rPr lang="en-AU" i="1" dirty="0"/>
              <a:t>Pupils learn... </a:t>
            </a:r>
          </a:p>
          <a:p>
            <a:endParaRPr lang="en-AU" sz="2000" dirty="0"/>
          </a:p>
          <a:p>
            <a:r>
              <a:rPr lang="en-AU" sz="2000" b="1" dirty="0"/>
              <a:t>R19. </a:t>
            </a:r>
            <a:r>
              <a:rPr lang="en-AU" sz="2000" dirty="0"/>
              <a:t>about the impact of bullying, including offline and online and the consequences of hurtful behaviour</a:t>
            </a:r>
          </a:p>
          <a:p>
            <a:r>
              <a:rPr lang="en-AU" sz="2000" b="1" dirty="0"/>
              <a:t>R20. </a:t>
            </a:r>
            <a:r>
              <a:rPr lang="en-AU" sz="2000" dirty="0"/>
              <a:t>strategies to respond to hurtful behaviour experienced or witnessed, offline and online (including teasing, name calling, bullying, trolling, harassment or the deliberate excluding of others); how to report concerns and get support</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05262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5</a:t>
            </a:r>
          </a:p>
        </p:txBody>
      </p:sp>
      <p:sp>
        <p:nvSpPr>
          <p:cNvPr id="5" name="TextBox 4"/>
          <p:cNvSpPr txBox="1"/>
          <p:nvPr/>
        </p:nvSpPr>
        <p:spPr>
          <a:xfrm>
            <a:off x="339366" y="1838227"/>
            <a:ext cx="4430598" cy="3416320"/>
          </a:xfrm>
          <a:prstGeom prst="rect">
            <a:avLst/>
          </a:prstGeom>
          <a:noFill/>
        </p:spPr>
        <p:txBody>
          <a:bodyPr wrap="square" rtlCol="0">
            <a:spAutoFit/>
          </a:bodyPr>
          <a:lstStyle/>
          <a:p>
            <a:r>
              <a:rPr lang="en-AU" sz="2400" b="1" dirty="0"/>
              <a:t>Learning Objective: </a:t>
            </a:r>
            <a:r>
              <a:rPr lang="en-AU" sz="2400" b="1" i="1" dirty="0"/>
              <a:t>To be able to identify when bullying is taking place</a:t>
            </a:r>
          </a:p>
          <a:p>
            <a:pPr marL="342900" indent="-342900">
              <a:buFont typeface="Arial" panose="020B0604020202020204" pitchFamily="34" charset="0"/>
              <a:buChar char="•"/>
            </a:pPr>
            <a:r>
              <a:rPr lang="en-GB" sz="2400" dirty="0"/>
              <a:t>I understand friends can have arguments</a:t>
            </a:r>
          </a:p>
          <a:p>
            <a:pPr marL="342900" indent="-342900">
              <a:buFont typeface="Arial" panose="020B0604020202020204" pitchFamily="34" charset="0"/>
              <a:buChar char="•"/>
            </a:pPr>
            <a:r>
              <a:rPr lang="en-GB" sz="2400" dirty="0"/>
              <a:t>I can identify when bullying takes place</a:t>
            </a:r>
          </a:p>
          <a:p>
            <a:pPr marL="342900" indent="-342900">
              <a:buFont typeface="Arial" panose="020B0604020202020204" pitchFamily="34" charset="0"/>
              <a:buChar char="•"/>
            </a:pPr>
            <a:r>
              <a:rPr lang="en-GB" sz="2400" dirty="0"/>
              <a:t>I can identify reasons why someone might bully</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63487" y="734786"/>
            <a:ext cx="6212603" cy="52584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0778244"/>
              </p:ext>
            </p:extLst>
          </p:nvPr>
        </p:nvGraphicFramePr>
        <p:xfrm>
          <a:off x="349044" y="602058"/>
          <a:ext cx="5647102" cy="5455920"/>
        </p:xfrm>
        <a:graphic>
          <a:graphicData uri="http://schemas.openxmlformats.org/drawingml/2006/table">
            <a:tbl>
              <a:tblPr/>
              <a:tblGrid>
                <a:gridCol w="5647102">
                  <a:extLst>
                    <a:ext uri="{9D8B030D-6E8A-4147-A177-3AD203B41FA5}">
                      <a16:colId xmlns:a16="http://schemas.microsoft.com/office/drawing/2014/main" val="20000"/>
                    </a:ext>
                  </a:extLst>
                </a:gridCol>
              </a:tblGrid>
              <a:tr h="0">
                <a:tc>
                  <a:txBody>
                    <a:bodyPr/>
                    <a:lstStyle/>
                    <a:p>
                      <a:r>
                        <a:rPr lang="en-GB" sz="2400" kern="1200" dirty="0">
                          <a:solidFill>
                            <a:srgbClr val="000000"/>
                          </a:solidFill>
                          <a:effectLst/>
                          <a:latin typeface="+mj-lt"/>
                          <a:ea typeface="+mn-ea"/>
                          <a:cs typeface="+mn-cs"/>
                        </a:rPr>
                        <a:t>During the previous lesson we looked how to deal with disputes with our friends </a:t>
                      </a:r>
                      <a:r>
                        <a:rPr lang="en-GB" sz="2400" b="1" kern="1200" dirty="0">
                          <a:solidFill>
                            <a:srgbClr val="000000"/>
                          </a:solidFill>
                          <a:effectLst/>
                          <a:latin typeface="+mj-lt"/>
                          <a:ea typeface="+mn-ea"/>
                          <a:cs typeface="+mn-cs"/>
                        </a:rPr>
                        <a:t>but what happens when you try your best to do everything and it still doesn’t change their behaviour? </a:t>
                      </a:r>
                    </a:p>
                    <a:p>
                      <a:endParaRPr lang="en-GB" sz="2400" kern="1200" dirty="0">
                        <a:solidFill>
                          <a:srgbClr val="000000"/>
                        </a:solidFill>
                        <a:effectLst/>
                        <a:latin typeface="+mj-lt"/>
                        <a:ea typeface="+mn-ea"/>
                        <a:cs typeface="+mn-cs"/>
                      </a:endParaRPr>
                    </a:p>
                    <a:p>
                      <a:r>
                        <a:rPr lang="en-GB" sz="2400" kern="1200" dirty="0">
                          <a:solidFill>
                            <a:srgbClr val="000000"/>
                          </a:solidFill>
                          <a:effectLst/>
                          <a:latin typeface="+mj-lt"/>
                          <a:ea typeface="+mn-ea"/>
                          <a:cs typeface="+mn-cs"/>
                        </a:rPr>
                        <a:t>If people continue to </a:t>
                      </a:r>
                      <a:r>
                        <a:rPr lang="en-GB" sz="2800" b="1" kern="1200" dirty="0">
                          <a:solidFill>
                            <a:srgbClr val="000000"/>
                          </a:solidFill>
                          <a:effectLst/>
                          <a:latin typeface="+mj-lt"/>
                          <a:ea typeface="+mn-ea"/>
                          <a:cs typeface="+mn-cs"/>
                        </a:rPr>
                        <a:t>bully</a:t>
                      </a:r>
                      <a:r>
                        <a:rPr lang="en-GB" sz="2400" kern="1200" dirty="0">
                          <a:solidFill>
                            <a:srgbClr val="000000"/>
                          </a:solidFill>
                          <a:effectLst/>
                          <a:latin typeface="+mj-lt"/>
                          <a:ea typeface="+mn-ea"/>
                          <a:cs typeface="+mn-cs"/>
                        </a:rPr>
                        <a:t> you, pressure you to do bad things or make you feel sad, then they are not good friends. </a:t>
                      </a:r>
                    </a:p>
                    <a:p>
                      <a:endParaRPr lang="en-GB" sz="2400" kern="1200" dirty="0">
                        <a:solidFill>
                          <a:srgbClr val="000000"/>
                        </a:solidFill>
                        <a:effectLst/>
                        <a:latin typeface="+mj-lt"/>
                        <a:ea typeface="+mn-ea"/>
                        <a:cs typeface="+mn-cs"/>
                      </a:endParaRPr>
                    </a:p>
                    <a:p>
                      <a:r>
                        <a:rPr lang="en-GB" sz="2800" b="1" kern="1200" dirty="0">
                          <a:solidFill>
                            <a:srgbClr val="000000"/>
                          </a:solidFill>
                          <a:effectLst/>
                          <a:latin typeface="+mj-lt"/>
                          <a:ea typeface="+mn-ea"/>
                          <a:cs typeface="+mn-cs"/>
                        </a:rPr>
                        <a:t>But what is bullying and how do we know if it is happening? Discuss with a partner or as a small group. </a:t>
                      </a:r>
                    </a:p>
                    <a:p>
                      <a:endParaRPr lang="en-GB" sz="2400"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6E5A80C-8AC3-A140-A086-0BB8F38164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82264" y="1426683"/>
            <a:ext cx="1375428" cy="3042005"/>
          </a:xfrm>
          <a:prstGeom prst="rect">
            <a:avLst/>
          </a:prstGeom>
        </p:spPr>
      </p:pic>
      <p:pic>
        <p:nvPicPr>
          <p:cNvPr id="5" name="Picture 4">
            <a:extLst>
              <a:ext uri="{FF2B5EF4-FFF2-40B4-BE49-F238E27FC236}">
                <a16:creationId xmlns:a16="http://schemas.microsoft.com/office/drawing/2014/main" id="{17E4A36C-5368-8D44-97FA-36B7AA885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6588" y="1276992"/>
            <a:ext cx="1388958" cy="2985223"/>
          </a:xfrm>
          <a:prstGeom prst="rect">
            <a:avLst/>
          </a:prstGeom>
        </p:spPr>
      </p:pic>
      <p:pic>
        <p:nvPicPr>
          <p:cNvPr id="6" name="Picture 5">
            <a:extLst>
              <a:ext uri="{FF2B5EF4-FFF2-40B4-BE49-F238E27FC236}">
                <a16:creationId xmlns:a16="http://schemas.microsoft.com/office/drawing/2014/main" id="{E52EB678-B13B-1D47-827A-D6CEEB97D3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64442" y="1277431"/>
            <a:ext cx="1573671" cy="3191257"/>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76056912"/>
              </p:ext>
            </p:extLst>
          </p:nvPr>
        </p:nvGraphicFramePr>
        <p:xfrm>
          <a:off x="3463706" y="50322"/>
          <a:ext cx="5288408" cy="822960"/>
        </p:xfrm>
        <a:graphic>
          <a:graphicData uri="http://schemas.openxmlformats.org/drawingml/2006/table">
            <a:tbl>
              <a:tblPr/>
              <a:tblGrid>
                <a:gridCol w="5288408">
                  <a:extLst>
                    <a:ext uri="{9D8B030D-6E8A-4147-A177-3AD203B41FA5}">
                      <a16:colId xmlns:a16="http://schemas.microsoft.com/office/drawing/2014/main" val="20000"/>
                    </a:ext>
                  </a:extLst>
                </a:gridCol>
              </a:tblGrid>
              <a:tr h="0">
                <a:tc>
                  <a:txBody>
                    <a:bodyPr/>
                    <a:lstStyle/>
                    <a:p>
                      <a:pPr algn="ctr"/>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is Bullying?</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116986811"/>
              </p:ext>
            </p:extLst>
          </p:nvPr>
        </p:nvGraphicFramePr>
        <p:xfrm>
          <a:off x="312293" y="1284475"/>
          <a:ext cx="4782221" cy="118872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someone keeps picking on you </a:t>
                      </a:r>
                      <a:r>
                        <a:rPr lang="en-GB" sz="2400" b="1" kern="1200" dirty="0">
                          <a:solidFill>
                            <a:srgbClr val="000000"/>
                          </a:solidFill>
                          <a:effectLst/>
                          <a:latin typeface="+mj-lt"/>
                          <a:ea typeface="+mn-ea"/>
                          <a:cs typeface="+mn-cs"/>
                        </a:rPr>
                        <a:t>again </a:t>
                      </a:r>
                      <a:r>
                        <a:rPr lang="en-GB" sz="2400" kern="1200" dirty="0">
                          <a:solidFill>
                            <a:srgbClr val="000000"/>
                          </a:solidFill>
                          <a:effectLst/>
                          <a:latin typeface="+mj-lt"/>
                          <a:ea typeface="+mn-ea"/>
                          <a:cs typeface="+mn-cs"/>
                        </a:rPr>
                        <a:t>and </a:t>
                      </a:r>
                      <a:r>
                        <a:rPr lang="en-GB" sz="2400" b="1" kern="1200" dirty="0">
                          <a:solidFill>
                            <a:srgbClr val="000000"/>
                          </a:solidFill>
                          <a:effectLst/>
                          <a:latin typeface="+mj-lt"/>
                          <a:ea typeface="+mn-ea"/>
                          <a:cs typeface="+mn-cs"/>
                        </a:rPr>
                        <a:t>again</a:t>
                      </a:r>
                      <a:r>
                        <a:rPr lang="en-GB" sz="2400" kern="1200" dirty="0">
                          <a:solidFill>
                            <a:srgbClr val="000000"/>
                          </a:solidFill>
                          <a:effectLst/>
                          <a:latin typeface="+mj-lt"/>
                          <a:ea typeface="+mn-ea"/>
                          <a:cs typeface="+mn-cs"/>
                        </a:rPr>
                        <a:t> purposely to make you feel bad.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96942FAA-AD02-8A4A-9C56-0E7E930D23CB}"/>
              </a:ext>
            </a:extLst>
          </p:cNvPr>
          <p:cNvGraphicFramePr>
            <a:graphicFrameLocks noGrp="1"/>
          </p:cNvGraphicFramePr>
          <p:nvPr>
            <p:extLst>
              <p:ext uri="{D42A27DB-BD31-4B8C-83A1-F6EECF244321}">
                <p14:modId xmlns:p14="http://schemas.microsoft.com/office/powerpoint/2010/main" val="3253983090"/>
              </p:ext>
            </p:extLst>
          </p:nvPr>
        </p:nvGraphicFramePr>
        <p:xfrm>
          <a:off x="6800177" y="1183903"/>
          <a:ext cx="4782221" cy="118872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someone says mean things to you or about you to others </a:t>
                      </a:r>
                      <a:r>
                        <a:rPr lang="en-GB" sz="2400" b="1" kern="1200" dirty="0">
                          <a:solidFill>
                            <a:srgbClr val="000000"/>
                          </a:solidFill>
                          <a:effectLst/>
                          <a:latin typeface="+mj-lt"/>
                          <a:ea typeface="+mn-ea"/>
                          <a:cs typeface="+mn-cs"/>
                        </a:rPr>
                        <a:t>repeatedly. </a:t>
                      </a: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0" name="Table 9">
            <a:extLst>
              <a:ext uri="{FF2B5EF4-FFF2-40B4-BE49-F238E27FC236}">
                <a16:creationId xmlns:a16="http://schemas.microsoft.com/office/drawing/2014/main" id="{5D12F658-8FE7-B446-B682-AF9FBD866C5B}"/>
              </a:ext>
            </a:extLst>
          </p:cNvPr>
          <p:cNvGraphicFramePr>
            <a:graphicFrameLocks noGrp="1"/>
          </p:cNvGraphicFramePr>
          <p:nvPr>
            <p:extLst>
              <p:ext uri="{D42A27DB-BD31-4B8C-83A1-F6EECF244321}">
                <p14:modId xmlns:p14="http://schemas.microsoft.com/office/powerpoint/2010/main" val="1075709773"/>
              </p:ext>
            </p:extLst>
          </p:nvPr>
        </p:nvGraphicFramePr>
        <p:xfrm>
          <a:off x="312293" y="3226570"/>
          <a:ext cx="4782221" cy="82296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a person physically hurts you and doesn’t stop.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1" name="Table 10">
            <a:extLst>
              <a:ext uri="{FF2B5EF4-FFF2-40B4-BE49-F238E27FC236}">
                <a16:creationId xmlns:a16="http://schemas.microsoft.com/office/drawing/2014/main" id="{D7660FEF-4138-7F48-8A02-3B905367B398}"/>
              </a:ext>
            </a:extLst>
          </p:cNvPr>
          <p:cNvGraphicFramePr>
            <a:graphicFrameLocks noGrp="1"/>
          </p:cNvGraphicFramePr>
          <p:nvPr>
            <p:extLst>
              <p:ext uri="{D42A27DB-BD31-4B8C-83A1-F6EECF244321}">
                <p14:modId xmlns:p14="http://schemas.microsoft.com/office/powerpoint/2010/main" val="3278090663"/>
              </p:ext>
            </p:extLst>
          </p:nvPr>
        </p:nvGraphicFramePr>
        <p:xfrm>
          <a:off x="6800177" y="3141363"/>
          <a:ext cx="4782221" cy="118872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When someone tries to control who your friends are and tries to get you into trouble.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F3D0F3AF-25FE-8A40-9767-A9642C2CE924}"/>
              </a:ext>
            </a:extLst>
          </p:cNvPr>
          <p:cNvGraphicFramePr>
            <a:graphicFrameLocks noGrp="1"/>
          </p:cNvGraphicFramePr>
          <p:nvPr>
            <p:extLst>
              <p:ext uri="{D42A27DB-BD31-4B8C-83A1-F6EECF244321}">
                <p14:modId xmlns:p14="http://schemas.microsoft.com/office/powerpoint/2010/main" val="1291021641"/>
              </p:ext>
            </p:extLst>
          </p:nvPr>
        </p:nvGraphicFramePr>
        <p:xfrm>
          <a:off x="2304378" y="6317611"/>
          <a:ext cx="7607064" cy="457200"/>
        </p:xfrm>
        <a:graphic>
          <a:graphicData uri="http://schemas.openxmlformats.org/drawingml/2006/table">
            <a:tbl>
              <a:tblPr/>
              <a:tblGrid>
                <a:gridCol w="7607064">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400" b="1" kern="1200" dirty="0">
                          <a:solidFill>
                            <a:srgbClr val="000000"/>
                          </a:solidFill>
                          <a:effectLst/>
                          <a:latin typeface="+mj-lt"/>
                          <a:ea typeface="+mn-ea"/>
                          <a:cs typeface="+mn-cs"/>
                        </a:rPr>
                        <a:t>True or false. Bullying can also take place online?</a:t>
                      </a:r>
                    </a:p>
                  </a:txBody>
                  <a:tcPr marL="121920" marR="121920"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645EA69A-8016-BA46-947E-7FDCF921B3A8}"/>
              </a:ext>
            </a:extLst>
          </p:cNvPr>
          <p:cNvGraphicFramePr>
            <a:graphicFrameLocks noGrp="1"/>
          </p:cNvGraphicFramePr>
          <p:nvPr>
            <p:extLst>
              <p:ext uri="{D42A27DB-BD31-4B8C-83A1-F6EECF244321}">
                <p14:modId xmlns:p14="http://schemas.microsoft.com/office/powerpoint/2010/main" val="681149343"/>
              </p:ext>
            </p:extLst>
          </p:nvPr>
        </p:nvGraphicFramePr>
        <p:xfrm>
          <a:off x="1683537" y="4818270"/>
          <a:ext cx="8848745" cy="1188720"/>
        </p:xfrm>
        <a:graphic>
          <a:graphicData uri="http://schemas.openxmlformats.org/drawingml/2006/table">
            <a:tbl>
              <a:tblPr/>
              <a:tblGrid>
                <a:gridCol w="8848745">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If all the above is being done repeatedly with the intention of upsetting someone physically or emotionally then this can be classed as bullying.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46586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82549011"/>
              </p:ext>
            </p:extLst>
          </p:nvPr>
        </p:nvGraphicFramePr>
        <p:xfrm>
          <a:off x="3463706" y="50322"/>
          <a:ext cx="5288408" cy="822960"/>
        </p:xfrm>
        <a:graphic>
          <a:graphicData uri="http://schemas.openxmlformats.org/drawingml/2006/table">
            <a:tbl>
              <a:tblPr/>
              <a:tblGrid>
                <a:gridCol w="5288408">
                  <a:extLst>
                    <a:ext uri="{9D8B030D-6E8A-4147-A177-3AD203B41FA5}">
                      <a16:colId xmlns:a16="http://schemas.microsoft.com/office/drawing/2014/main" val="20000"/>
                    </a:ext>
                  </a:extLst>
                </a:gridCol>
              </a:tblGrid>
              <a:tr h="0">
                <a:tc>
                  <a:txBody>
                    <a:bodyPr/>
                    <a:lstStyle/>
                    <a:p>
                      <a:pPr algn="ctr"/>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Online Bullying?</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645EA69A-8016-BA46-947E-7FDCF921B3A8}"/>
              </a:ext>
            </a:extLst>
          </p:cNvPr>
          <p:cNvGraphicFramePr>
            <a:graphicFrameLocks noGrp="1"/>
          </p:cNvGraphicFramePr>
          <p:nvPr>
            <p:extLst>
              <p:ext uri="{D42A27DB-BD31-4B8C-83A1-F6EECF244321}">
                <p14:modId xmlns:p14="http://schemas.microsoft.com/office/powerpoint/2010/main" val="525933822"/>
              </p:ext>
            </p:extLst>
          </p:nvPr>
        </p:nvGraphicFramePr>
        <p:xfrm>
          <a:off x="625703" y="1429611"/>
          <a:ext cx="6097827" cy="3870960"/>
        </p:xfrm>
        <a:graphic>
          <a:graphicData uri="http://schemas.openxmlformats.org/drawingml/2006/table">
            <a:tbl>
              <a:tblPr/>
              <a:tblGrid>
                <a:gridCol w="6097827">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Bullying can also take place online. As children get older their social interactions can take place on social media apps where you can message your friends.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Name calling, exclusion, harassment and </a:t>
                      </a:r>
                      <a:r>
                        <a:rPr lang="en-GB" sz="2400" b="1" u="sng" kern="1200" dirty="0">
                          <a:solidFill>
                            <a:srgbClr val="000000"/>
                          </a:solidFill>
                          <a:effectLst/>
                          <a:latin typeface="+mj-lt"/>
                          <a:ea typeface="+mn-ea"/>
                          <a:cs typeface="+mn-cs"/>
                        </a:rPr>
                        <a:t>trolling</a:t>
                      </a:r>
                      <a:r>
                        <a:rPr lang="en-GB" sz="2400" kern="1200" dirty="0">
                          <a:solidFill>
                            <a:srgbClr val="000000"/>
                          </a:solidFill>
                          <a:effectLst/>
                          <a:latin typeface="+mj-lt"/>
                          <a:ea typeface="+mn-ea"/>
                          <a:cs typeface="+mn-cs"/>
                        </a:rPr>
                        <a:t> can take place online.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What’s </a:t>
                      </a:r>
                      <a:r>
                        <a:rPr lang="en-GB" sz="2800" b="1" kern="1200" dirty="0">
                          <a:solidFill>
                            <a:srgbClr val="000000"/>
                          </a:solidFill>
                          <a:effectLst/>
                          <a:latin typeface="+mj-lt"/>
                          <a:ea typeface="+mn-ea"/>
                          <a:cs typeface="+mn-cs"/>
                        </a:rPr>
                        <a:t>trolling? Is it a troll like under the bridge of the Three Billy Goats Gruff? </a:t>
                      </a:r>
                      <a:endParaRPr lang="en-GB" sz="2400"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45ECB73F-6F3C-864F-B0F7-03B79E8A0A5B}"/>
              </a:ext>
            </a:extLst>
          </p:cNvPr>
          <p:cNvPicPr>
            <a:picLocks noChangeAspect="1"/>
          </p:cNvPicPr>
          <p:nvPr/>
        </p:nvPicPr>
        <p:blipFill>
          <a:blip r:embed="rId2"/>
          <a:stretch>
            <a:fillRect/>
          </a:stretch>
        </p:blipFill>
        <p:spPr>
          <a:xfrm>
            <a:off x="7330888" y="1596464"/>
            <a:ext cx="3964641" cy="3224575"/>
          </a:xfrm>
          <a:prstGeom prst="rect">
            <a:avLst/>
          </a:prstGeom>
        </p:spPr>
      </p:pic>
    </p:spTree>
    <p:extLst>
      <p:ext uri="{BB962C8B-B14F-4D97-AF65-F5344CB8AC3E}">
        <p14:creationId xmlns:p14="http://schemas.microsoft.com/office/powerpoint/2010/main" val="2420801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60739878"/>
              </p:ext>
            </p:extLst>
          </p:nvPr>
        </p:nvGraphicFramePr>
        <p:xfrm>
          <a:off x="3463706" y="50322"/>
          <a:ext cx="5288408" cy="822960"/>
        </p:xfrm>
        <a:graphic>
          <a:graphicData uri="http://schemas.openxmlformats.org/drawingml/2006/table">
            <a:tbl>
              <a:tblPr/>
              <a:tblGrid>
                <a:gridCol w="5288408">
                  <a:extLst>
                    <a:ext uri="{9D8B030D-6E8A-4147-A177-3AD203B41FA5}">
                      <a16:colId xmlns:a16="http://schemas.microsoft.com/office/drawing/2014/main" val="20000"/>
                    </a:ext>
                  </a:extLst>
                </a:gridCol>
              </a:tblGrid>
              <a:tr h="0">
                <a:tc>
                  <a:txBody>
                    <a:bodyPr/>
                    <a:lstStyle/>
                    <a:p>
                      <a:pPr algn="ctr"/>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Trolling</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645EA69A-8016-BA46-947E-7FDCF921B3A8}"/>
              </a:ext>
            </a:extLst>
          </p:cNvPr>
          <p:cNvGraphicFramePr>
            <a:graphicFrameLocks noGrp="1"/>
          </p:cNvGraphicFramePr>
          <p:nvPr>
            <p:extLst>
              <p:ext uri="{D42A27DB-BD31-4B8C-83A1-F6EECF244321}">
                <p14:modId xmlns:p14="http://schemas.microsoft.com/office/powerpoint/2010/main" val="300569475"/>
              </p:ext>
            </p:extLst>
          </p:nvPr>
        </p:nvGraphicFramePr>
        <p:xfrm>
          <a:off x="464339" y="1142741"/>
          <a:ext cx="6008179" cy="4846320"/>
        </p:xfrm>
        <a:graphic>
          <a:graphicData uri="http://schemas.openxmlformats.org/drawingml/2006/table">
            <a:tbl>
              <a:tblPr/>
              <a:tblGrid>
                <a:gridCol w="6008179">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Trolling is very similar to harassment but takes place online. When you are trolling someone you </a:t>
                      </a:r>
                      <a:r>
                        <a:rPr lang="en-GB" sz="2400" b="1" kern="1200" dirty="0">
                          <a:solidFill>
                            <a:srgbClr val="000000"/>
                          </a:solidFill>
                          <a:effectLst/>
                          <a:latin typeface="+mj-lt"/>
                          <a:ea typeface="+mn-ea"/>
                          <a:cs typeface="+mn-cs"/>
                        </a:rPr>
                        <a:t>constantly</a:t>
                      </a:r>
                      <a:r>
                        <a:rPr lang="en-GB" sz="2400" kern="1200" dirty="0">
                          <a:solidFill>
                            <a:srgbClr val="000000"/>
                          </a:solidFill>
                          <a:effectLst/>
                          <a:latin typeface="+mj-lt"/>
                          <a:ea typeface="+mn-ea"/>
                          <a:cs typeface="+mn-cs"/>
                        </a:rPr>
                        <a:t> harass someone by commenting or posting something with the intention to upset that person.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Some people do this anonymously which means you can’t tell who it is, so it makes it difficult to find the person responsible.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How do you think you would feel if someone was trolling you online and saying mean things about you?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F2CB608-B221-7947-9CC8-2B3D979F5EE2}"/>
              </a:ext>
            </a:extLst>
          </p:cNvPr>
          <p:cNvPicPr>
            <a:picLocks noChangeAspect="1"/>
          </p:cNvPicPr>
          <p:nvPr/>
        </p:nvPicPr>
        <p:blipFill>
          <a:blip r:embed="rId2"/>
          <a:stretch>
            <a:fillRect/>
          </a:stretch>
        </p:blipFill>
        <p:spPr>
          <a:xfrm>
            <a:off x="6992471" y="1375151"/>
            <a:ext cx="5118100" cy="4381500"/>
          </a:xfrm>
          <a:prstGeom prst="rect">
            <a:avLst/>
          </a:prstGeom>
        </p:spPr>
      </p:pic>
      <p:graphicFrame>
        <p:nvGraphicFramePr>
          <p:cNvPr id="7" name="Table 6">
            <a:extLst>
              <a:ext uri="{FF2B5EF4-FFF2-40B4-BE49-F238E27FC236}">
                <a16:creationId xmlns:a16="http://schemas.microsoft.com/office/drawing/2014/main" id="{BFBDF5CF-D2E5-2143-96A4-AE17F75958BB}"/>
              </a:ext>
            </a:extLst>
          </p:cNvPr>
          <p:cNvGraphicFramePr>
            <a:graphicFrameLocks noGrp="1"/>
          </p:cNvGraphicFramePr>
          <p:nvPr>
            <p:extLst>
              <p:ext uri="{D42A27DB-BD31-4B8C-83A1-F6EECF244321}">
                <p14:modId xmlns:p14="http://schemas.microsoft.com/office/powerpoint/2010/main" val="3168358198"/>
              </p:ext>
            </p:extLst>
          </p:nvPr>
        </p:nvGraphicFramePr>
        <p:xfrm>
          <a:off x="7513699" y="1828541"/>
          <a:ext cx="2037822" cy="1737360"/>
        </p:xfrm>
        <a:graphic>
          <a:graphicData uri="http://schemas.openxmlformats.org/drawingml/2006/table">
            <a:tbl>
              <a:tblPr/>
              <a:tblGrid>
                <a:gridCol w="2037822">
                  <a:extLst>
                    <a:ext uri="{9D8B030D-6E8A-4147-A177-3AD203B41FA5}">
                      <a16:colId xmlns:a16="http://schemas.microsoft.com/office/drawing/2014/main" val="20000"/>
                    </a:ext>
                  </a:extLst>
                </a:gridCol>
              </a:tblGrid>
              <a:tr h="0">
                <a:tc>
                  <a:txBody>
                    <a:bodyPr/>
                    <a:lstStyle/>
                    <a:p>
                      <a:pPr algn="l"/>
                      <a:r>
                        <a:rPr lang="en-GB" sz="3600" b="1" kern="1200" dirty="0">
                          <a:solidFill>
                            <a:srgbClr val="000000"/>
                          </a:solidFill>
                          <a:effectLst/>
                          <a:latin typeface="+mj-lt"/>
                          <a:ea typeface="+mn-ea"/>
                          <a:cs typeface="+mn-cs"/>
                        </a:rPr>
                        <a:t>Trolling is NOT okay!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003118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57310879"/>
              </p:ext>
            </p:extLst>
          </p:nvPr>
        </p:nvGraphicFramePr>
        <p:xfrm>
          <a:off x="2026024" y="161937"/>
          <a:ext cx="8462682" cy="914400"/>
        </p:xfrm>
        <a:graphic>
          <a:graphicData uri="http://schemas.openxmlformats.org/drawingml/2006/table">
            <a:tbl>
              <a:tblPr/>
              <a:tblGrid>
                <a:gridCol w="8462682">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would someone bully?</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747452699"/>
              </p:ext>
            </p:extLst>
          </p:nvPr>
        </p:nvGraphicFramePr>
        <p:xfrm>
          <a:off x="775159" y="2610068"/>
          <a:ext cx="3058437" cy="457200"/>
        </p:xfrm>
        <a:graphic>
          <a:graphicData uri="http://schemas.openxmlformats.org/drawingml/2006/table">
            <a:tbl>
              <a:tblPr/>
              <a:tblGrid>
                <a:gridCol w="3058437">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To look cool or tough.</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96942FAA-AD02-8A4A-9C56-0E7E930D23CB}"/>
              </a:ext>
            </a:extLst>
          </p:cNvPr>
          <p:cNvGraphicFramePr>
            <a:graphicFrameLocks noGrp="1"/>
          </p:cNvGraphicFramePr>
          <p:nvPr>
            <p:extLst>
              <p:ext uri="{D42A27DB-BD31-4B8C-83A1-F6EECF244321}">
                <p14:modId xmlns:p14="http://schemas.microsoft.com/office/powerpoint/2010/main" val="3241025287"/>
              </p:ext>
            </p:extLst>
          </p:nvPr>
        </p:nvGraphicFramePr>
        <p:xfrm>
          <a:off x="6800177" y="2633818"/>
          <a:ext cx="4782221" cy="45720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To get attention from others.</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0" name="Table 9">
            <a:extLst>
              <a:ext uri="{FF2B5EF4-FFF2-40B4-BE49-F238E27FC236}">
                <a16:creationId xmlns:a16="http://schemas.microsoft.com/office/drawing/2014/main" id="{5D12F658-8FE7-B446-B682-AF9FBD866C5B}"/>
              </a:ext>
            </a:extLst>
          </p:cNvPr>
          <p:cNvGraphicFramePr>
            <a:graphicFrameLocks noGrp="1"/>
          </p:cNvGraphicFramePr>
          <p:nvPr>
            <p:extLst>
              <p:ext uri="{D42A27DB-BD31-4B8C-83A1-F6EECF244321}">
                <p14:modId xmlns:p14="http://schemas.microsoft.com/office/powerpoint/2010/main" val="573790240"/>
              </p:ext>
            </p:extLst>
          </p:nvPr>
        </p:nvGraphicFramePr>
        <p:xfrm>
          <a:off x="240575" y="3778183"/>
          <a:ext cx="4782221" cy="82296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To try and make people laugh because they think it is funny.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1" name="Table 10">
            <a:extLst>
              <a:ext uri="{FF2B5EF4-FFF2-40B4-BE49-F238E27FC236}">
                <a16:creationId xmlns:a16="http://schemas.microsoft.com/office/drawing/2014/main" id="{D7660FEF-4138-7F48-8A02-3B905367B398}"/>
              </a:ext>
            </a:extLst>
          </p:cNvPr>
          <p:cNvGraphicFramePr>
            <a:graphicFrameLocks noGrp="1"/>
          </p:cNvGraphicFramePr>
          <p:nvPr>
            <p:extLst>
              <p:ext uri="{D42A27DB-BD31-4B8C-83A1-F6EECF244321}">
                <p14:modId xmlns:p14="http://schemas.microsoft.com/office/powerpoint/2010/main" val="3069525866"/>
              </p:ext>
            </p:extLst>
          </p:nvPr>
        </p:nvGraphicFramePr>
        <p:xfrm>
          <a:off x="6800177" y="3676297"/>
          <a:ext cx="5051164" cy="1188720"/>
        </p:xfrm>
        <a:graphic>
          <a:graphicData uri="http://schemas.openxmlformats.org/drawingml/2006/table">
            <a:tbl>
              <a:tblPr/>
              <a:tblGrid>
                <a:gridCol w="5051164">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Because they actually feel insecure about themselves so they put others down to make themselves feel better. </a:t>
                      </a: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F3D0F3AF-25FE-8A40-9767-A9642C2CE924}"/>
              </a:ext>
            </a:extLst>
          </p:cNvPr>
          <p:cNvGraphicFramePr>
            <a:graphicFrameLocks noGrp="1"/>
          </p:cNvGraphicFramePr>
          <p:nvPr>
            <p:extLst>
              <p:ext uri="{D42A27DB-BD31-4B8C-83A1-F6EECF244321}">
                <p14:modId xmlns:p14="http://schemas.microsoft.com/office/powerpoint/2010/main" val="1134363100"/>
              </p:ext>
            </p:extLst>
          </p:nvPr>
        </p:nvGraphicFramePr>
        <p:xfrm>
          <a:off x="2304378" y="6317611"/>
          <a:ext cx="7607064" cy="457200"/>
        </p:xfrm>
        <a:graphic>
          <a:graphicData uri="http://schemas.openxmlformats.org/drawingml/2006/table">
            <a:tbl>
              <a:tblPr/>
              <a:tblGrid>
                <a:gridCol w="7607064">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400" b="1" kern="1200" dirty="0">
                          <a:solidFill>
                            <a:srgbClr val="000000"/>
                          </a:solidFill>
                          <a:effectLst/>
                          <a:latin typeface="+mj-lt"/>
                          <a:ea typeface="+mn-ea"/>
                          <a:cs typeface="+mn-cs"/>
                        </a:rPr>
                        <a:t>How do you think you would feel if you were being bullied?</a:t>
                      </a:r>
                    </a:p>
                  </a:txBody>
                  <a:tcPr marL="121920" marR="121920"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DFB56FBC-58C7-B844-97B5-28C65CE4FAD5}"/>
              </a:ext>
            </a:extLst>
          </p:cNvPr>
          <p:cNvGraphicFramePr>
            <a:graphicFrameLocks noGrp="1"/>
          </p:cNvGraphicFramePr>
          <p:nvPr>
            <p:extLst>
              <p:ext uri="{D42A27DB-BD31-4B8C-83A1-F6EECF244321}">
                <p14:modId xmlns:p14="http://schemas.microsoft.com/office/powerpoint/2010/main" val="1965523612"/>
              </p:ext>
            </p:extLst>
          </p:nvPr>
        </p:nvGraphicFramePr>
        <p:xfrm>
          <a:off x="1683537" y="1238755"/>
          <a:ext cx="8848745" cy="822960"/>
        </p:xfrm>
        <a:graphic>
          <a:graphicData uri="http://schemas.openxmlformats.org/drawingml/2006/table">
            <a:tbl>
              <a:tblPr/>
              <a:tblGrid>
                <a:gridCol w="8848745">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List as many reasons why you think someone may decide to bully somebody else? Then check out some of our answers.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2" name="Table 11">
            <a:extLst>
              <a:ext uri="{FF2B5EF4-FFF2-40B4-BE49-F238E27FC236}">
                <a16:creationId xmlns:a16="http://schemas.microsoft.com/office/drawing/2014/main" id="{6E545D33-E850-6D47-A869-8AA2F51E1A54}"/>
              </a:ext>
            </a:extLst>
          </p:cNvPr>
          <p:cNvGraphicFramePr>
            <a:graphicFrameLocks noGrp="1"/>
          </p:cNvGraphicFramePr>
          <p:nvPr>
            <p:extLst>
              <p:ext uri="{D42A27DB-BD31-4B8C-83A1-F6EECF244321}">
                <p14:modId xmlns:p14="http://schemas.microsoft.com/office/powerpoint/2010/main" val="3868879083"/>
              </p:ext>
            </p:extLst>
          </p:nvPr>
        </p:nvGraphicFramePr>
        <p:xfrm>
          <a:off x="3440975" y="5164452"/>
          <a:ext cx="4782221" cy="822960"/>
        </p:xfrm>
        <a:graphic>
          <a:graphicData uri="http://schemas.openxmlformats.org/drawingml/2006/table">
            <a:tbl>
              <a:tblPr/>
              <a:tblGrid>
                <a:gridCol w="4782221">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They struggle to make friends themselves and lack social skills</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solidFill>
                      <a:schemeClr val="accent1">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390609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46687896"/>
              </p:ext>
            </p:extLst>
          </p:nvPr>
        </p:nvGraphicFramePr>
        <p:xfrm>
          <a:off x="312293" y="162315"/>
          <a:ext cx="4860798" cy="155448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Bullying is Never OK!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4410" y="0"/>
            <a:ext cx="5048250" cy="3860777"/>
          </a:xfrm>
          <a:prstGeom prst="rect">
            <a:avLst/>
          </a:prstGeom>
        </p:spPr>
      </p:pic>
      <p:graphicFrame>
        <p:nvGraphicFramePr>
          <p:cNvPr id="8" name="Table 7">
            <a:extLst>
              <a:ext uri="{FF2B5EF4-FFF2-40B4-BE49-F238E27FC236}">
                <a16:creationId xmlns:a16="http://schemas.microsoft.com/office/drawing/2014/main" id="{556EEA8B-735D-E64D-905C-67255E6C4273}"/>
              </a:ext>
            </a:extLst>
          </p:cNvPr>
          <p:cNvGraphicFramePr>
            <a:graphicFrameLocks noGrp="1"/>
          </p:cNvGraphicFramePr>
          <p:nvPr>
            <p:extLst>
              <p:ext uri="{D42A27DB-BD31-4B8C-83A1-F6EECF244321}">
                <p14:modId xmlns:p14="http://schemas.microsoft.com/office/powerpoint/2010/main" val="208050680"/>
              </p:ext>
            </p:extLst>
          </p:nvPr>
        </p:nvGraphicFramePr>
        <p:xfrm>
          <a:off x="312294" y="2235153"/>
          <a:ext cx="5612258" cy="3383280"/>
        </p:xfrm>
        <a:graphic>
          <a:graphicData uri="http://schemas.openxmlformats.org/drawingml/2006/table">
            <a:tbl>
              <a:tblPr/>
              <a:tblGrid>
                <a:gridCol w="561225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Bullying is horrible. It makes people feel unsafe, takes away their self confidence and makes people feel bad about themselves.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It is important to remember that bullying is never okay!</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Who can you go to if you, a friend or someone you know is being bullied?</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43191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51938" y="184766"/>
            <a:ext cx="4844388"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 Trusted Person</a:t>
            </a:r>
            <a:endParaRPr lang="en-GB" sz="4800" dirty="0"/>
          </a:p>
        </p:txBody>
      </p:sp>
      <p:sp>
        <p:nvSpPr>
          <p:cNvPr id="3" name="TextBox 2">
            <a:extLst>
              <a:ext uri="{FF2B5EF4-FFF2-40B4-BE49-F238E27FC236}">
                <a16:creationId xmlns:a16="http://schemas.microsoft.com/office/drawing/2014/main" id="{C554E8ED-78CE-FE49-B5AB-4738C4C79011}"/>
              </a:ext>
            </a:extLst>
          </p:cNvPr>
          <p:cNvSpPr txBox="1"/>
          <p:nvPr/>
        </p:nvSpPr>
        <p:spPr>
          <a:xfrm>
            <a:off x="412124" y="1118512"/>
            <a:ext cx="11524015" cy="1200329"/>
          </a:xfrm>
          <a:prstGeom prst="rect">
            <a:avLst/>
          </a:prstGeom>
          <a:noFill/>
        </p:spPr>
        <p:txBody>
          <a:bodyPr wrap="square" rtlCol="0">
            <a:spAutoFit/>
          </a:bodyPr>
          <a:lstStyle/>
          <a:p>
            <a:pPr algn="ctr"/>
            <a:r>
              <a:rPr lang="en-US" sz="2400" dirty="0"/>
              <a:t>It can be challenging to stand up to bullies as they can be intimidating but it is important to be brave and do what is right and it is okay to ask for help. Find that trusted person to help as your teachers definitely need to know. </a:t>
            </a:r>
          </a:p>
        </p:txBody>
      </p:sp>
      <p:sp>
        <p:nvSpPr>
          <p:cNvPr id="6" name="Rectangle 5">
            <a:extLst>
              <a:ext uri="{FF2B5EF4-FFF2-40B4-BE49-F238E27FC236}">
                <a16:creationId xmlns:a16="http://schemas.microsoft.com/office/drawing/2014/main" id="{20F73614-A718-E145-836D-275AF30376A7}"/>
              </a:ext>
            </a:extLst>
          </p:cNvPr>
          <p:cNvSpPr/>
          <p:nvPr/>
        </p:nvSpPr>
        <p:spPr>
          <a:xfrm>
            <a:off x="1058870" y="3013545"/>
            <a:ext cx="2133600" cy="58477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lin ang="5400000" scaled="1"/>
            <a:tileRect/>
          </a:gradFill>
        </p:spPr>
        <p:txBody>
          <a:bodyPr wrap="square">
            <a:spAutoFit/>
          </a:bodyPr>
          <a:lstStyle/>
          <a:p>
            <a:pPr algn="ctr"/>
            <a:r>
              <a:rPr lang="en-GB" sz="3200" b="1" dirty="0"/>
              <a:t>Friends</a:t>
            </a:r>
          </a:p>
        </p:txBody>
      </p:sp>
      <p:pic>
        <p:nvPicPr>
          <p:cNvPr id="10" name="Picture 9">
            <a:extLst>
              <a:ext uri="{FF2B5EF4-FFF2-40B4-BE49-F238E27FC236}">
                <a16:creationId xmlns:a16="http://schemas.microsoft.com/office/drawing/2014/main" id="{35CBF561-4C53-CB48-8074-C4046B06A5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8056" y="3722312"/>
            <a:ext cx="2615228" cy="2284238"/>
          </a:xfrm>
          <a:prstGeom prst="rect">
            <a:avLst/>
          </a:prstGeom>
        </p:spPr>
      </p:pic>
      <p:sp>
        <p:nvSpPr>
          <p:cNvPr id="11" name="TextBox 10">
            <a:extLst>
              <a:ext uri="{FF2B5EF4-FFF2-40B4-BE49-F238E27FC236}">
                <a16:creationId xmlns:a16="http://schemas.microsoft.com/office/drawing/2014/main" id="{0AC96C25-268D-3D4F-9D06-D51DDCFF09EA}"/>
              </a:ext>
            </a:extLst>
          </p:cNvPr>
          <p:cNvSpPr txBox="1"/>
          <p:nvPr/>
        </p:nvSpPr>
        <p:spPr>
          <a:xfrm>
            <a:off x="1094705" y="6370320"/>
            <a:ext cx="10198135" cy="461665"/>
          </a:xfrm>
          <a:prstGeom prst="rect">
            <a:avLst/>
          </a:prstGeom>
          <a:noFill/>
        </p:spPr>
        <p:txBody>
          <a:bodyPr wrap="square" rtlCol="0">
            <a:spAutoFit/>
          </a:bodyPr>
          <a:lstStyle/>
          <a:p>
            <a:pPr algn="ctr"/>
            <a:r>
              <a:rPr lang="en-US" sz="2400" b="1" dirty="0"/>
              <a:t>Who would you go to for help and advice?</a:t>
            </a:r>
          </a:p>
        </p:txBody>
      </p:sp>
      <p:pic>
        <p:nvPicPr>
          <p:cNvPr id="12" name="Picture 11">
            <a:extLst>
              <a:ext uri="{FF2B5EF4-FFF2-40B4-BE49-F238E27FC236}">
                <a16:creationId xmlns:a16="http://schemas.microsoft.com/office/drawing/2014/main" id="{DEBDDF73-74E6-EF41-9535-15D63BE4B8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82648" y="3719316"/>
            <a:ext cx="2410192" cy="2410192"/>
          </a:xfrm>
          <a:prstGeom prst="rect">
            <a:avLst/>
          </a:prstGeom>
        </p:spPr>
      </p:pic>
      <p:sp>
        <p:nvSpPr>
          <p:cNvPr id="13" name="Rectangle 12">
            <a:extLst>
              <a:ext uri="{FF2B5EF4-FFF2-40B4-BE49-F238E27FC236}">
                <a16:creationId xmlns:a16="http://schemas.microsoft.com/office/drawing/2014/main" id="{3F2D2136-584D-7542-9995-EDE07508EC49}"/>
              </a:ext>
            </a:extLst>
          </p:cNvPr>
          <p:cNvSpPr/>
          <p:nvPr/>
        </p:nvSpPr>
        <p:spPr>
          <a:xfrm>
            <a:off x="4970759" y="3512678"/>
            <a:ext cx="2133600" cy="58477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lin ang="5400000" scaled="1"/>
            <a:tileRect/>
          </a:gradFill>
        </p:spPr>
        <p:txBody>
          <a:bodyPr wrap="square">
            <a:spAutoFit/>
          </a:bodyPr>
          <a:lstStyle/>
          <a:p>
            <a:pPr algn="ctr"/>
            <a:r>
              <a:rPr lang="en-GB" sz="3200" b="1" dirty="0"/>
              <a:t>Parents</a:t>
            </a:r>
          </a:p>
        </p:txBody>
      </p:sp>
      <p:sp>
        <p:nvSpPr>
          <p:cNvPr id="15" name="Rectangle 14">
            <a:extLst>
              <a:ext uri="{FF2B5EF4-FFF2-40B4-BE49-F238E27FC236}">
                <a16:creationId xmlns:a16="http://schemas.microsoft.com/office/drawing/2014/main" id="{FDF594DE-9079-A846-B110-7BF17A64B5AD}"/>
              </a:ext>
            </a:extLst>
          </p:cNvPr>
          <p:cNvSpPr/>
          <p:nvPr/>
        </p:nvSpPr>
        <p:spPr>
          <a:xfrm>
            <a:off x="8900537" y="2963762"/>
            <a:ext cx="2133600" cy="584775"/>
          </a:xfrm>
          <a:prstGeom prst="rec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lin ang="5400000" scaled="1"/>
            <a:tileRect/>
          </a:gradFill>
        </p:spPr>
        <p:txBody>
          <a:bodyPr wrap="square">
            <a:spAutoFit/>
          </a:bodyPr>
          <a:lstStyle/>
          <a:p>
            <a:pPr algn="ctr"/>
            <a:r>
              <a:rPr lang="en-GB" sz="3200" b="1" dirty="0"/>
              <a:t>Teachers</a:t>
            </a:r>
          </a:p>
        </p:txBody>
      </p:sp>
    </p:spTree>
    <p:extLst>
      <p:ext uri="{BB962C8B-B14F-4D97-AF65-F5344CB8AC3E}">
        <p14:creationId xmlns:p14="http://schemas.microsoft.com/office/powerpoint/2010/main" val="1561009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28423</TotalTime>
  <Words>918</Words>
  <Application>Microsoft Macintosh PowerPoint</Application>
  <PresentationFormat>Widescreen</PresentationFormat>
  <Paragraphs>89</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Helvetica</vt:lpstr>
      <vt:lpstr>Retrospect</vt:lpstr>
      <vt:lpstr>PowerPoint Presentation</vt:lpstr>
      <vt:lpstr>Lesson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128</cp:revision>
  <dcterms:created xsi:type="dcterms:W3CDTF">2015-12-16T03:40:36Z</dcterms:created>
  <dcterms:modified xsi:type="dcterms:W3CDTF">2024-10-03T22:56:46Z</dcterms:modified>
</cp:coreProperties>
</file>